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84" r:id="rId17"/>
    <p:sldId id="278" r:id="rId18"/>
    <p:sldId id="279" r:id="rId19"/>
    <p:sldId id="280" r:id="rId20"/>
    <p:sldId id="281" r:id="rId21"/>
    <p:sldId id="282" r:id="rId22"/>
    <p:sldId id="283" r:id="rId23"/>
    <p:sldId id="259" r:id="rId24"/>
    <p:sldId id="263" r:id="rId2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5697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98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55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121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36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717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604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7510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923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614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35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895E-F099-4D2D-9BBB-50C4CD220FD5}" type="datetimeFigureOut">
              <a:rPr lang="th-TH" smtClean="0"/>
              <a:t>10/02/66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D2AD-97DF-44E9-8646-35DD5E552B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69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697955" y="1051560"/>
            <a:ext cx="8361229" cy="4943995"/>
          </a:xfrm>
        </p:spPr>
        <p:txBody>
          <a:bodyPr>
            <a:noAutofit/>
          </a:bodyPr>
          <a:lstStyle/>
          <a:p>
            <a: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115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sz="11500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th-TH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ระบบ</a:t>
            </a:r>
            <a: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/>
            </a:r>
            <a:br>
              <a:rPr lang="en-US" sz="115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th-TH" sz="11500" dirty="0" smtClean="0">
                <a:latin typeface="Adobe Devanagari" panose="02040503050201020203" pitchFamily="18" charset="0"/>
              </a:rPr>
              <a:t>เรียกเก็บ-ตามจ่าย</a:t>
            </a:r>
            <a:br>
              <a:rPr lang="th-TH" sz="11500" dirty="0" smtClean="0">
                <a:latin typeface="Adobe Devanagari" panose="02040503050201020203" pitchFamily="18" charset="0"/>
              </a:rPr>
            </a:br>
            <a:r>
              <a:rPr lang="th-TH" sz="11500" dirty="0" smtClean="0">
                <a:latin typeface="Adobe Devanagari" panose="02040503050201020203" pitchFamily="18" charset="0"/>
              </a:rPr>
              <a:t>สิทธิ์ </a:t>
            </a:r>
            <a:r>
              <a:rPr lang="en-US" sz="11500" dirty="0" smtClean="0">
                <a:latin typeface="Adobe Devanagari" panose="02040503050201020203" pitchFamily="18" charset="0"/>
              </a:rPr>
              <a:t>UC</a:t>
            </a:r>
            <a:endParaRPr lang="th-TH" sz="11500" dirty="0"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329"/>
            <a:ext cx="12192001" cy="687432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724575" y="4151899"/>
            <a:ext cx="65129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ลงบันทึกการเรียกเก็บโดย ต้องรอการตอบกลับจาก รพ.ที่เรียกเก็บ เป็นขั้นตอนเพื่อทบทวนความถูกต้อง</a:t>
            </a:r>
            <a:endParaRPr lang="th-TH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21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/>
          <a:srcRect l="16794" t="12590" r="16730" b="40324"/>
          <a:stretch/>
        </p:blipFill>
        <p:spPr>
          <a:xfrm>
            <a:off x="0" y="-1"/>
            <a:ext cx="12205452" cy="5403273"/>
          </a:xfrm>
          <a:prstGeom prst="rect">
            <a:avLst/>
          </a:prstGeom>
        </p:spPr>
      </p:pic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3127663" y="5652656"/>
            <a:ext cx="7938655" cy="914398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โปรแกรมได้ขยายผลมาใช้ที่ </a:t>
            </a:r>
            <a:r>
              <a:rPr lang="th-TH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สสจ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และมีการพัฒนาร่วมกับการ </a:t>
            </a:r>
            <a:r>
              <a:rPr lang="en-US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Audit 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ข้อมูลก่อนเบิกจ่าย ทำให้ข้อมูลมีความน่าเชื่อถือ และเป็นปัจจุบัน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03172" y="3039804"/>
            <a:ext cx="4270664" cy="690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9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7866" b="4667"/>
          <a:stretch/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3190009" y="997528"/>
            <a:ext cx="7938655" cy="2057399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โปรแกรมพัฒนาโดยทีมแอด</a:t>
            </a:r>
            <a:r>
              <a:rPr lang="th-TH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มิน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รพ. ตั้งทีมระดับจังหวัด แยกกันพัฒนาแต่ละโมดูล โดยผู้ใช้ไม่ต้องบันทึกข้อมูลเข้ามาแล้ว ข้อมูลที่ใช้ในการจัดสรร จะถูกดึงเข้ามาคำนวณทุกวันอัตโนมัติ ด้วยโปรแกรม </a:t>
            </a:r>
            <a:r>
              <a:rPr lang="en-US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Health Script 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ที่แอด</a:t>
            </a:r>
            <a:r>
              <a:rPr lang="th-TH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มิน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รพ.เขา</a:t>
            </a:r>
            <a:r>
              <a:rPr lang="th-TH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สุกิม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ได้พัฒนาขึ้น  แล้วปรากฏเป็นข้อมูลปัจจุบันได้ทันที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299" y="1346086"/>
            <a:ext cx="893619" cy="306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1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70" r="2445" b="38343"/>
          <a:stretch/>
        </p:blipFill>
        <p:spPr>
          <a:xfrm>
            <a:off x="0" y="1978486"/>
            <a:ext cx="12192000" cy="487951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548246" y="224135"/>
            <a:ext cx="10349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โมดูลหน้าสรุป 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สำหรับป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ริ้นตามรูปแบบของ 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สสจ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41547" y="1101311"/>
            <a:ext cx="5929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ค่าใช้จ่ายตามจริง</a:t>
            </a:r>
            <a:endParaRPr lang="th-TH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70" t="10000" r="2445" b="32857"/>
          <a:stretch/>
        </p:blipFill>
        <p:spPr>
          <a:xfrm>
            <a:off x="0" y="2335745"/>
            <a:ext cx="12192000" cy="452225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548246" y="224135"/>
            <a:ext cx="10349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โมดูลหน้าสรุป 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สำหรับป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ริ้นตามรูปแบบของ 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สสจ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41547" y="1101311"/>
            <a:ext cx="5929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ค่าใช้จ่ายตามจริงไม่เกิน 700</a:t>
            </a:r>
            <a:endParaRPr lang="th-TH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39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78" t="8019" r="2496" b="35143"/>
          <a:stretch/>
        </p:blipFill>
        <p:spPr>
          <a:xfrm>
            <a:off x="0" y="2357097"/>
            <a:ext cx="12192000" cy="450090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548246" y="224135"/>
            <a:ext cx="10349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โมดูลหน้าสรุป 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สำหรับป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ริ้นตามรูปแบบของ 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สสจ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41547" y="1101311"/>
            <a:ext cx="5929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สรุปค่าใช้จ่าย</a:t>
            </a:r>
            <a:endParaRPr lang="th-TH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17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369" t="38775" r="2585" b="2062"/>
          <a:stretch/>
        </p:blipFill>
        <p:spPr>
          <a:xfrm>
            <a:off x="0" y="2164226"/>
            <a:ext cx="12192000" cy="4693774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3410374" y="623330"/>
            <a:ext cx="59299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สรุปความผิดพลาดต่างๆ</a:t>
            </a:r>
            <a:endParaRPr lang="th-TH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6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70" r="2445" b="27828"/>
          <a:stretch/>
        </p:blipFill>
        <p:spPr>
          <a:xfrm>
            <a:off x="0" y="1146392"/>
            <a:ext cx="12192000" cy="571160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475509" y="120226"/>
            <a:ext cx="103493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เมื่อ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คลิ๊ก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จะแสดงรายละเอียดข้อมูลตามจริงได้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41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t="7715" r="1873" b="23561"/>
          <a:stretch/>
        </p:blipFill>
        <p:spPr>
          <a:xfrm>
            <a:off x="0" y="1521287"/>
            <a:ext cx="12192000" cy="5336713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298864" y="192962"/>
            <a:ext cx="10713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โมดูลหน้ารายละเอียดรายตัว สำหรับดูข้อมูลทั้งหมด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3908" y="2971800"/>
            <a:ext cx="1392383" cy="27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3908" y="3241964"/>
            <a:ext cx="1392383" cy="27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109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156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299806" y="3712946"/>
            <a:ext cx="6353645" cy="923330"/>
          </a:xfrm>
          <a:prstGeom prst="rect">
            <a:avLst/>
          </a:prstGeom>
          <a:solidFill>
            <a:schemeClr val="bg1">
              <a:alpha val="70000"/>
            </a:schemeClr>
          </a:solidFill>
          <a:ln w="254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โมดูลหน้าสรุป 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 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ข้อมูล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3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98381" y="8207"/>
            <a:ext cx="9760068" cy="1325563"/>
          </a:xfrm>
        </p:spPr>
        <p:txBody>
          <a:bodyPr>
            <a:normAutofit/>
          </a:bodyPr>
          <a:lstStyle/>
          <a:p>
            <a:pPr algn="ctr"/>
            <a:r>
              <a:rPr lang="th-TH" sz="5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ปัญหาและ</a:t>
            </a:r>
            <a:r>
              <a:rPr lang="th-TH" sz="5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สาเหตุ</a:t>
            </a:r>
            <a:endParaRPr lang="th-TH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298381" y="1188296"/>
            <a:ext cx="9760068" cy="1862768"/>
          </a:xfrm>
          <a:solidFill>
            <a:schemeClr val="lt1">
              <a:alpha val="70000"/>
            </a:schemeClr>
          </a:solidFill>
          <a:ln w="25400">
            <a:solidFill>
              <a:schemeClr val="accent1"/>
            </a:solidFill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สาเหตุ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จาก ต้องการ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ทราบข้อมูลปัจจุบันภาวะเจ้าหนี้-ลูกหนี้ของแต่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ละโรงพยาบาล ในการตัดสินใจ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หรือประชุมตก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ลงระหว่างกัน  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และต้องการทราบภาพแบบองค์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รวมเป็นปัจจุบัน ซึ่ง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ที่ผ่านมาต้องโทรติดตาม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กัน และไม่มีข้อมูลเป็นปัจจุบันรวมทั้งภาพรวมมาให้พิจารณา</a:t>
            </a:r>
            <a:endParaRPr lang="en-US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None/>
            </a:pPr>
            <a:endParaRPr lang="th-TH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298381" y="3175756"/>
            <a:ext cx="9760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เป้าหมาย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endParaRPr lang="th-TH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2298381" y="4345453"/>
            <a:ext cx="9760068" cy="2294338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1.เพื่อสะดวกในการตรว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จสอบในภาพ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จังหวัด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2.เพื่อ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ลดข้อโต้แย้งในการติดตาม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ข้อมูล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3.เพื่อ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ประเมินสภาวะเจ้าหนี้ ลูกหนี้และนำไปประกอบการ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ตัดสินใจ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4.เพื่อ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การทำงาน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ที่ใช้มาตรฐานเดียวกัน มีความ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โปร่งใส ตรวจสอบ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ได้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5.เพื่อ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ติดตามข้อมูลให้เป็นปัจจุบัน </a:t>
            </a:r>
            <a:endParaRPr lang="en-US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38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29048"/>
          <a:stretch/>
        </p:blipFill>
        <p:spPr>
          <a:xfrm>
            <a:off x="0" y="1451428"/>
            <a:ext cx="12192000" cy="540657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298864" y="192962"/>
            <a:ext cx="10713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เมื่อ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คลิ๊ก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จะแสดงเป็นรายตัวในการ </a:t>
            </a:r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838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b="31943"/>
          <a:stretch/>
        </p:blipFill>
        <p:spPr>
          <a:xfrm>
            <a:off x="0" y="1672045"/>
            <a:ext cx="12192000" cy="518595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340428" y="338434"/>
            <a:ext cx="10713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Audit </a:t>
            </a:r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เพื่อให้สถานบริการต้นทางกลับไปแก้ไข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9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r="1587" b="1960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4131079" y="2653074"/>
            <a:ext cx="6792953" cy="3416320"/>
          </a:xfrm>
          <a:prstGeom prst="rect">
            <a:avLst/>
          </a:prstGeom>
          <a:solidFill>
            <a:schemeClr val="tx1">
              <a:alpha val="50000"/>
            </a:schemeClr>
          </a:solidFill>
          <a:ln w="254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ต้นทางรับข้อมูลมาแก้ไข เพื่อกลับไปตรวจสอบอีกครั้ง เมื่อผ่านแล้วข้อมูลจะไปรวมปรากฏในส่วนของการเรียกเก็บทันที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3126" y="2839705"/>
            <a:ext cx="2441865" cy="412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77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998498" y="296937"/>
            <a:ext cx="9760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สรุปผลงานโดยย่อ </a:t>
            </a:r>
            <a:endParaRPr lang="th-TH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2452255" y="1622500"/>
            <a:ext cx="9403774" cy="1081085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มุ่งเน้นให้ทุก รพ. ติดตามการชำระหนี้ให้เป็นปัจจุบัน ทราบสถานะ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ภาวะ เจ้าหนี้ 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ลูกหนี้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h-TH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998498" y="3420985"/>
            <a:ext cx="9760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lang="th-TH" sz="54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วัดผล</a:t>
            </a:r>
            <a:endParaRPr lang="th-TH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2452255" y="4746548"/>
            <a:ext cx="9403774" cy="1093144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การใช้ผลงานในการจัดสรรเงิน และเป็นเกณฑ์ในการติดตามลูกหนี้ </a:t>
            </a: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/>
            </a:r>
            <a:b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3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มี</a:t>
            </a: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ความชัดเจนตรวจสอบได้</a:t>
            </a:r>
            <a:endParaRPr lang="en-US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79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2185785" y="353290"/>
            <a:ext cx="97600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บทเรียนที่ได้รับ </a:t>
            </a:r>
            <a:endParaRPr lang="th-TH" sz="54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2421082" y="1678853"/>
            <a:ext cx="9289474" cy="1394404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3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ระบบเจ้าหนี้ – ลูกหนี้ ควรมีการติดตามที่ชัดเจน  ตรวจสอบได้ และเป็นปัจจุบัน เพื่อให้ง่ายในการจัดการและตรวจสอบ  ทั้งยังช่วยในเรื่องการตัดสินใจหรือวางแผนในการจัดการหนี้ก้อนต่างๆได้อย่างเหมาะสม</a:t>
            </a:r>
            <a:endParaRPr lang="en-US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32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8" y="3446320"/>
            <a:ext cx="5715000" cy="1905000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="" xmlns:a16="http://schemas.microsoft.com/office/drawing/2014/main" id="{2F151E25-6A91-4F74-B715-858EAEDD7FEF}"/>
              </a:ext>
            </a:extLst>
          </p:cNvPr>
          <p:cNvSpPr txBox="1"/>
          <p:nvPr/>
        </p:nvSpPr>
        <p:spPr>
          <a:xfrm>
            <a:off x="2566945" y="5724383"/>
            <a:ext cx="899774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th-TH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ติดตามผลงานต่อไปเกี่ยวกับ </a:t>
            </a:r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“</a:t>
            </a:r>
            <a:r>
              <a:rPr lang="th-TH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ระบบงาน</a:t>
            </a:r>
            <a:r>
              <a:rPr lang="en-US" altLang="ko-K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altLang="ko-K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KPI” </a:t>
            </a:r>
            <a:r>
              <a:rPr lang="th-TH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ได้ใน </a:t>
            </a:r>
            <a:r>
              <a:rPr lang="en-US" altLang="ko-K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EP10</a:t>
            </a:r>
            <a:endParaRPr lang="th-TH" altLang="ko-KR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272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66164"/>
          </a:xfrm>
          <a:prstGeom prst="rect">
            <a:avLst/>
          </a:prstGeom>
        </p:spPr>
      </p:pic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5153890" y="492830"/>
            <a:ext cx="6483928" cy="852372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การพัฒนาโดยเขียน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เว็บเพื่อเก็บฐานข้อมูล </a:t>
            </a:r>
            <a:b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โรงพยาบาลภายในจังหวัดเข้าระบบบันทึกให้เป็นปัจจุบัน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 rot="20427107">
            <a:off x="3250399" y="3185545"/>
            <a:ext cx="4610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ภาพสรุประดับจังหวัด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84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 rot="20427107">
            <a:off x="3250399" y="3185545"/>
            <a:ext cx="4610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ภาพสรุประดับจังหวัด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82091" y="2597727"/>
            <a:ext cx="1506682" cy="270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5153890" y="492830"/>
            <a:ext cx="6483928" cy="852372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การแสดงข้อมูลสรุปจำนวนเงินโดย</a:t>
            </a:r>
            <a:b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b="1" dirty="0" smtClean="0">
                <a:solidFill>
                  <a:srgbClr val="0070C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ส่วนที่ต้องชำระทั้งหมด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ส่วนที่ยังไม่ได้ชำระ</a:t>
            </a:r>
            <a:endParaRPr lang="th-TH" b="1" dirty="0">
              <a:solidFill>
                <a:srgbClr val="FF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5509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6164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 rot="20427107">
            <a:off x="3323338" y="3185545"/>
            <a:ext cx="446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ภาพสรุปราย</a:t>
            </a:r>
            <a:r>
              <a:rPr lang="th-TH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ไตรมาส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4810992" y="132716"/>
            <a:ext cx="6598228" cy="438784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เมื่อ</a:t>
            </a:r>
            <a:r>
              <a:rPr lang="th-TH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คลิ๊ก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จำนวนเงินสรุป สามารถดูสรุปเป็นราย</a:t>
            </a:r>
            <a:r>
              <a:rPr lang="th-TH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ไตรมาส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ได้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70463" y="2530650"/>
            <a:ext cx="1309255" cy="270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13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 rot="20427107">
            <a:off x="3582223" y="3185545"/>
            <a:ext cx="39469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ภาพสรุปรายเดือน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4197927" y="436420"/>
            <a:ext cx="7263247" cy="438784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เมื่อ</a:t>
            </a:r>
            <a:r>
              <a:rPr lang="th-TH" b="1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คลิ๊ก</a:t>
            </a:r>
            <a:r>
              <a:rPr lang="th-TH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จำนวนเงินราย</a:t>
            </a:r>
            <a:r>
              <a:rPr lang="th-TH" b="1" dirty="0" err="1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ไตรมาส</a:t>
            </a: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สามารถดูสรุปเป็นรายเดือนได้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66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ตัวแทนเนื้อหา 2"/>
          <p:cNvSpPr txBox="1">
            <a:spLocks/>
          </p:cNvSpPr>
          <p:nvPr/>
        </p:nvSpPr>
        <p:spPr>
          <a:xfrm>
            <a:off x="5247408" y="436420"/>
            <a:ext cx="6213765" cy="438784"/>
          </a:xfrm>
          <a:prstGeom prst="rect">
            <a:avLst/>
          </a:prstGeom>
          <a:solidFill>
            <a:schemeClr val="lt1">
              <a:alpha val="70000"/>
            </a:schemeClr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เข้าสู่ระบบ สามมารถจัดการข้อมูลได้</a:t>
            </a:r>
            <a:endParaRPr lang="th-TH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 rot="20427107">
            <a:off x="2856866" y="3185545"/>
            <a:ext cx="5397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ภาพสรุปเรียกเก็บ รพ.อื่น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54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 rot="20427107">
            <a:off x="2579848" y="2960047"/>
            <a:ext cx="588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ภาพสรุป รพ.อื่น เรียกเก็บ</a:t>
            </a:r>
            <a:endParaRPr lang="th-TH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7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724575" y="4151899"/>
            <a:ext cx="65129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ลงบันทึกการเรียกเก็บโดยไม่ต้องรอการตอบกลับ สามารถจัดการข้อมูลเองได้ทันที</a:t>
            </a:r>
            <a:endParaRPr lang="th-TH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58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สีส้มเหลือง 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468</Words>
  <Application>Microsoft Office PowerPoint</Application>
  <PresentationFormat>แบบจอกว้าง</PresentationFormat>
  <Paragraphs>40</Paragraphs>
  <Slides>24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24</vt:i4>
      </vt:variant>
    </vt:vector>
  </HeadingPairs>
  <TitlesOfParts>
    <vt:vector size="33" baseType="lpstr">
      <vt:lpstr>맑은 고딕</vt:lpstr>
      <vt:lpstr>Adobe Devanagari</vt:lpstr>
      <vt:lpstr>Angsana New</vt:lpstr>
      <vt:lpstr>Arial</vt:lpstr>
      <vt:lpstr>Calibri</vt:lpstr>
      <vt:lpstr>Calibri Light</vt:lpstr>
      <vt:lpstr>Cordia New</vt:lpstr>
      <vt:lpstr>JasmineUPC</vt:lpstr>
      <vt:lpstr>ธีมของ Office</vt:lpstr>
      <vt:lpstr>    ระบบ เรียกเก็บ-ตามจ่าย สิทธิ์ UC</vt:lpstr>
      <vt:lpstr>ปัญหาและสาเหตุ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TEMPLATE</dc:title>
  <dc:creator>Phakawan Wongpetanan</dc:creator>
  <cp:lastModifiedBy>Mr.KKD</cp:lastModifiedBy>
  <cp:revision>35</cp:revision>
  <dcterms:created xsi:type="dcterms:W3CDTF">2016-09-05T15:17:41Z</dcterms:created>
  <dcterms:modified xsi:type="dcterms:W3CDTF">2023-02-10T04:22:02Z</dcterms:modified>
</cp:coreProperties>
</file>